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307" r:id="rId3"/>
    <p:sldId id="397" r:id="rId4"/>
    <p:sldId id="308" r:id="rId5"/>
    <p:sldId id="396" r:id="rId6"/>
    <p:sldId id="383" r:id="rId7"/>
    <p:sldId id="274" r:id="rId8"/>
    <p:sldId id="384" r:id="rId9"/>
    <p:sldId id="388" r:id="rId10"/>
    <p:sldId id="385" r:id="rId11"/>
    <p:sldId id="387" r:id="rId12"/>
    <p:sldId id="391" r:id="rId13"/>
    <p:sldId id="389" r:id="rId14"/>
    <p:sldId id="386" r:id="rId15"/>
    <p:sldId id="392" r:id="rId16"/>
    <p:sldId id="390" r:id="rId17"/>
    <p:sldId id="393" r:id="rId18"/>
    <p:sldId id="395" r:id="rId19"/>
    <p:sldId id="398" r:id="rId20"/>
    <p:sldId id="399" r:id="rId21"/>
    <p:sldId id="400" r:id="rId22"/>
    <p:sldId id="401" r:id="rId23"/>
    <p:sldId id="402" r:id="rId24"/>
    <p:sldId id="404" r:id="rId25"/>
    <p:sldId id="403" r:id="rId26"/>
    <p:sldId id="405" r:id="rId27"/>
    <p:sldId id="407" r:id="rId28"/>
    <p:sldId id="409" r:id="rId29"/>
    <p:sldId id="410" r:id="rId30"/>
    <p:sldId id="411" r:id="rId31"/>
    <p:sldId id="41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88" d="100"/>
          <a:sy n="88" d="100"/>
        </p:scale>
        <p:origin x="49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617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3543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410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0535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3664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4030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695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918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364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9855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8172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4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0579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391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107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3981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1811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6108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5167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1787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1184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490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9658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6359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806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34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63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3600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52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8352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2022/4/18</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p:transition spd="slow" advClick="0" advTm="3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2022/4/18</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id="{14CD8C22-68FD-4AB2-8341-CBEBA2F8440E}"/>
              </a:ext>
            </a:extLst>
          </p:cNvPr>
          <p:cNvPicPr>
            <a:picLocks noChangeAspect="1"/>
          </p:cNvPicPr>
          <p:nvPr/>
        </p:nvPicPr>
        <p:blipFill rotWithShape="1">
          <a:blip r:embed="rId3">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10345" cy="6858000"/>
          </a:xfrm>
          <a:prstGeom prst="rect">
            <a:avLst/>
          </a:prstGeom>
        </p:spPr>
      </p:pic>
      <p:pic>
        <p:nvPicPr>
          <p:cNvPr id="9" name="图片 8">
            <a:extLst>
              <a:ext uri="{FF2B5EF4-FFF2-40B4-BE49-F238E27FC236}">
                <a16:creationId xmlns:a16="http://schemas.microsoft.com/office/drawing/2014/main" id="{38532A8A-0F30-48B8-A106-5BD249CDA7F2}"/>
              </a:ext>
            </a:extLst>
          </p:cNvPr>
          <p:cNvPicPr>
            <a:picLocks noChangeAspect="1"/>
          </p:cNvPicPr>
          <p:nvPr/>
        </p:nvPicPr>
        <p:blipFill rotWithShape="1">
          <a:blip r:embed="rId5">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id="{482ECF8E-C3A3-450C-976A-5391294ED5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26628" y="5121518"/>
            <a:ext cx="1455766" cy="1694992"/>
          </a:xfrm>
          <a:prstGeom prst="rect">
            <a:avLst/>
          </a:prstGeom>
        </p:spPr>
      </p:pic>
      <p:pic>
        <p:nvPicPr>
          <p:cNvPr id="7" name="图片 6">
            <a:extLst>
              <a:ext uri="{FF2B5EF4-FFF2-40B4-BE49-F238E27FC236}">
                <a16:creationId xmlns:a16="http://schemas.microsoft.com/office/drawing/2014/main" id="{90BF6A9B-5B03-4178-94F6-A390B2CF4F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610" y="5156507"/>
            <a:ext cx="1940225" cy="1804086"/>
          </a:xfrm>
          <a:prstGeom prst="rect">
            <a:avLst/>
          </a:prstGeom>
        </p:spPr>
      </p:pic>
      <p:pic>
        <p:nvPicPr>
          <p:cNvPr id="25" name="图片 24">
            <a:extLst>
              <a:ext uri="{FF2B5EF4-FFF2-40B4-BE49-F238E27FC236}">
                <a16:creationId xmlns:a16="http://schemas.microsoft.com/office/drawing/2014/main" id="{7C28362A-69B7-4747-B3C8-61BD4B6036D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id="{74349CC7-C2D9-40A0-8F5E-7B19A474CAE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5616" y="5496222"/>
            <a:ext cx="1011525" cy="1096066"/>
          </a:xfrm>
          <a:prstGeom prst="rect">
            <a:avLst/>
          </a:prstGeom>
        </p:spPr>
      </p:pic>
      <p:pic>
        <p:nvPicPr>
          <p:cNvPr id="29" name="图片 28">
            <a:extLst>
              <a:ext uri="{FF2B5EF4-FFF2-40B4-BE49-F238E27FC236}">
                <a16:creationId xmlns:a16="http://schemas.microsoft.com/office/drawing/2014/main" id="{9209E436-B03E-4B01-BC44-2A6FA1B8368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id="{C7F5E7C6-F3C2-486A-9A11-C20F21D04AA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id="{0ADC995F-C44A-4848-8B7A-2B66D91C171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id="{6D28C641-B3DB-41E9-BE4E-EAF48331F9DF}"/>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30424" t="53051" r="32770"/>
          <a:stretch/>
        </p:blipFill>
        <p:spPr>
          <a:xfrm rot="14773245">
            <a:off x="9586494" y="96727"/>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id="{BA46EB39-5B0A-425E-8E24-E4BD56C2E898}"/>
              </a:ext>
            </a:extLst>
          </p:cNvPr>
          <p:cNvSpPr/>
          <p:nvPr/>
        </p:nvSpPr>
        <p:spPr>
          <a:xfrm>
            <a:off x="1779787" y="1619688"/>
            <a:ext cx="8411645" cy="132343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8000" b="1" spc="-300"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ÔN TẬP VĂN HỌC</a:t>
            </a:r>
            <a:endParaRPr kumimoji="0" lang="zh-CN" altLang="en-US" sz="8000" b="1" i="0" u="none" strike="noStrike" kern="1200" cap="none" spc="-30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81743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5" y="535772"/>
            <a:ext cx="1569137"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So</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sánh</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20547"/>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973974" y="1630746"/>
            <a:ext cx="5878459" cy="4859031"/>
            <a:chOff x="845729" y="396845"/>
            <a:chExt cx="3514592" cy="3576317"/>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729" y="396845"/>
              <a:ext cx="3514592" cy="3576317"/>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1246096" y="1878491"/>
              <a:ext cx="2677776" cy="883459"/>
            </a:xfrm>
            <a:prstGeom prst="rect">
              <a:avLst/>
            </a:prstGeom>
          </p:spPr>
          <p:txBody>
            <a:bodyPr wrap="square">
              <a:spAutoFit/>
            </a:bodyPr>
            <a:lstStyle/>
            <a:p>
              <a:pPr lvl="0">
                <a:defRPr/>
              </a:pPr>
              <a:r>
                <a:rPr lang="vi-VN" sz="2400" b="1" dirty="0">
                  <a:solidFill>
                    <a:prstClr val="black"/>
                  </a:solidFill>
                  <a:latin typeface="Times New Roman" panose="02020603050405020304" pitchFamily="18" charset="0"/>
                  <a:cs typeface="Times New Roman" panose="02020603050405020304" pitchFamily="18" charset="0"/>
                </a:rPr>
                <a:t>Tnú chứng kiến vợ con bị kẻ thù tra tấn đến chết, bản thân bị giặc đốt mười đầu ngón tay</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3" name="组合 19">
            <a:extLst>
              <a:ext uri="{FF2B5EF4-FFF2-40B4-BE49-F238E27FC236}">
                <a16:creationId xmlns:a16="http://schemas.microsoft.com/office/drawing/2014/main" id="{EFE5E70D-F62B-4866-9606-E97D8457DAB7}"/>
              </a:ext>
            </a:extLst>
          </p:cNvPr>
          <p:cNvGrpSpPr/>
          <p:nvPr/>
        </p:nvGrpSpPr>
        <p:grpSpPr>
          <a:xfrm>
            <a:off x="6845946" y="1309028"/>
            <a:ext cx="4912664" cy="5336192"/>
            <a:chOff x="2973332" y="2329492"/>
            <a:chExt cx="3239889" cy="3362538"/>
          </a:xfrm>
        </p:grpSpPr>
        <p:pic>
          <p:nvPicPr>
            <p:cNvPr id="14" name="图片 10">
              <a:extLst>
                <a:ext uri="{FF2B5EF4-FFF2-40B4-BE49-F238E27FC236}">
                  <a16:creationId xmlns:a16="http://schemas.microsoft.com/office/drawing/2014/main" id="{2767B2EB-AC96-4B59-AFC7-D357AB9CFD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3332" y="2329492"/>
              <a:ext cx="3239889" cy="3362538"/>
            </a:xfrm>
            <a:prstGeom prst="rect">
              <a:avLst/>
            </a:prstGeom>
          </p:spPr>
        </p:pic>
        <p:sp>
          <p:nvSpPr>
            <p:cNvPr id="15" name="矩形 14">
              <a:extLst>
                <a:ext uri="{FF2B5EF4-FFF2-40B4-BE49-F238E27FC236}">
                  <a16:creationId xmlns:a16="http://schemas.microsoft.com/office/drawing/2014/main" id="{FF61BF6B-7DF3-4541-BC33-AAF689E2F310}"/>
                </a:ext>
              </a:extLst>
            </p:cNvPr>
            <p:cNvSpPr/>
            <p:nvPr/>
          </p:nvSpPr>
          <p:spPr>
            <a:xfrm>
              <a:off x="3469647" y="3611664"/>
              <a:ext cx="2247938" cy="640008"/>
            </a:xfrm>
            <a:prstGeom prst="rect">
              <a:avLst/>
            </a:prstGeom>
          </p:spPr>
          <p:txBody>
            <a:bodyPr wrap="square">
              <a:spAutoFit/>
            </a:bodyPr>
            <a:lstStyle/>
            <a:p>
              <a:pPr lvl="0" algn="just">
                <a:defRPr/>
              </a:pPr>
              <a:r>
                <a:rPr lang="vi-VN" sz="2000" b="1" dirty="0">
                  <a:solidFill>
                    <a:prstClr val="black"/>
                  </a:solidFill>
                  <a:latin typeface="Times New Roman" panose="02020603050405020304" pitchFamily="18" charset="0"/>
                  <a:cs typeface="Times New Roman" panose="02020603050405020304" pitchFamily="18" charset="0"/>
                </a:rPr>
                <a:t>Chiến và Việt chứng kiến cái chết của ba má: ba bị chặt đầu, ma chết vì đạn giặc</a:t>
              </a:r>
              <a:r>
                <a:rPr lang="en-US" sz="2000" b="1" dirty="0">
                  <a:solidFill>
                    <a:prstClr val="black"/>
                  </a:solidFill>
                  <a:latin typeface="Times New Roman" panose="02020603050405020304" pitchFamily="18" charset="0"/>
                  <a:cs typeface="Times New Roman" panose="02020603050405020304" pitchFamily="18" charset="0"/>
                </a:rPr>
                <a:t>.</a:t>
              </a:r>
              <a:endParaRPr kumimoji="0" lang="en-US" sz="20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30438" y="94154"/>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4414399" y="-34920"/>
            <a:ext cx="1384521" cy="763427"/>
          </a:xfrm>
          <a:prstGeom prst="rect">
            <a:avLst/>
          </a:prstGeom>
        </p:spPr>
      </p:pic>
    </p:spTree>
    <p:extLst>
      <p:ext uri="{BB962C8B-B14F-4D97-AF65-F5344CB8AC3E}">
        <p14:creationId xmlns:p14="http://schemas.microsoft.com/office/powerpoint/2010/main" val="2554023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03165" y="-542505"/>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83637"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729603" y="4549997"/>
            <a:ext cx="3082667" cy="1938992"/>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Đều là những con người sinh ra từ truyền thống bất khuất của gia đình, của quê hương, dân 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626945"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49132" y="1737995"/>
            <a:ext cx="3082665" cy="1938992"/>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Họ chịu nhiều đau thương, mất mát do kẻ thù gây ra, tiêu biểu cho đau thương mất mát của cả dân 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0610" y="153636"/>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992623" y="570539"/>
            <a:ext cx="1583161"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So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sánh</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9102549" y="956171"/>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15" name="图片 20">
            <a:extLst>
              <a:ext uri="{FF2B5EF4-FFF2-40B4-BE49-F238E27FC236}">
                <a16:creationId xmlns:a16="http://schemas.microsoft.com/office/drawing/2014/main" id="{9495B0F4-A43B-4092-84A0-E8ED3F6D3135}"/>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5892147" y="2626393"/>
            <a:ext cx="3082666" cy="3082666"/>
          </a:xfrm>
          <a:prstGeom prst="rect">
            <a:avLst/>
          </a:prstGeom>
        </p:spPr>
      </p:pic>
      <p:sp>
        <p:nvSpPr>
          <p:cNvPr id="16" name="矩形 28">
            <a:extLst>
              <a:ext uri="{FF2B5EF4-FFF2-40B4-BE49-F238E27FC236}">
                <a16:creationId xmlns:a16="http://schemas.microsoft.com/office/drawing/2014/main" id="{304EBEEE-58F8-40F9-8F42-7B8AFD25A973}"/>
              </a:ext>
            </a:extLst>
          </p:cNvPr>
          <p:cNvSpPr/>
          <p:nvPr/>
        </p:nvSpPr>
        <p:spPr bwMode="auto">
          <a:xfrm>
            <a:off x="6238114" y="4906893"/>
            <a:ext cx="3082665" cy="1569660"/>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Họ đều phẩm chất anh hùng, bất khuất, là con người Việt Nam kiên trung.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文本框 31">
            <a:extLst>
              <a:ext uri="{FF2B5EF4-FFF2-40B4-BE49-F238E27FC236}">
                <a16:creationId xmlns:a16="http://schemas.microsoft.com/office/drawing/2014/main" id="{BF0C4F02-BA68-4704-9CEB-B4812EB833B9}"/>
              </a:ext>
            </a:extLst>
          </p:cNvPr>
          <p:cNvSpPr txBox="1"/>
          <p:nvPr/>
        </p:nvSpPr>
        <p:spPr>
          <a:xfrm>
            <a:off x="7191531" y="4125069"/>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03</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38428506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P spid="16"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5" y="535772"/>
            <a:ext cx="23958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So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sánh</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20547"/>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881696" y="1492688"/>
            <a:ext cx="5878459" cy="4859031"/>
            <a:chOff x="790558" y="295232"/>
            <a:chExt cx="3514592" cy="3576317"/>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58" y="295232"/>
              <a:ext cx="3514592" cy="3576317"/>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1246096" y="1878490"/>
              <a:ext cx="2677776" cy="8834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Dân làng Xô Man giống như xà nu kiên cường, bất khuất, tiếp nối nhau chống giặc ngoại xâm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3" name="组合 19">
            <a:extLst>
              <a:ext uri="{FF2B5EF4-FFF2-40B4-BE49-F238E27FC236}">
                <a16:creationId xmlns:a16="http://schemas.microsoft.com/office/drawing/2014/main" id="{EFE5E70D-F62B-4866-9606-E97D8457DAB7}"/>
              </a:ext>
            </a:extLst>
          </p:cNvPr>
          <p:cNvGrpSpPr/>
          <p:nvPr/>
        </p:nvGrpSpPr>
        <p:grpSpPr>
          <a:xfrm>
            <a:off x="6845946" y="1309028"/>
            <a:ext cx="4912664" cy="5336192"/>
            <a:chOff x="2973332" y="2329492"/>
            <a:chExt cx="3239889" cy="3362538"/>
          </a:xfrm>
        </p:grpSpPr>
        <p:pic>
          <p:nvPicPr>
            <p:cNvPr id="14" name="图片 10">
              <a:extLst>
                <a:ext uri="{FF2B5EF4-FFF2-40B4-BE49-F238E27FC236}">
                  <a16:creationId xmlns:a16="http://schemas.microsoft.com/office/drawing/2014/main" id="{2767B2EB-AC96-4B59-AFC7-D357AB9CFD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3332" y="2329492"/>
              <a:ext cx="3239889" cy="3362538"/>
            </a:xfrm>
            <a:prstGeom prst="rect">
              <a:avLst/>
            </a:prstGeom>
          </p:spPr>
        </p:pic>
        <p:sp>
          <p:nvSpPr>
            <p:cNvPr id="15" name="矩形 14">
              <a:extLst>
                <a:ext uri="{FF2B5EF4-FFF2-40B4-BE49-F238E27FC236}">
                  <a16:creationId xmlns:a16="http://schemas.microsoft.com/office/drawing/2014/main" id="{FF61BF6B-7DF3-4541-BC33-AAF689E2F310}"/>
                </a:ext>
              </a:extLst>
            </p:cNvPr>
            <p:cNvSpPr/>
            <p:nvPr/>
          </p:nvSpPr>
          <p:spPr>
            <a:xfrm>
              <a:off x="3469647" y="3611664"/>
              <a:ext cx="2247938" cy="102789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Ông nội và cha mẹ đều bị giặc giết hại, chị em Chiến Việt xung phong đi lính chiến đấu thực hiện lí tưởng gia đình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30438" y="94154"/>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4414399" y="-34920"/>
            <a:ext cx="1384521" cy="763427"/>
          </a:xfrm>
          <a:prstGeom prst="rect">
            <a:avLst/>
          </a:prstGeom>
        </p:spPr>
      </p:pic>
    </p:spTree>
    <p:extLst>
      <p:ext uri="{BB962C8B-B14F-4D97-AF65-F5344CB8AC3E}">
        <p14:creationId xmlns:p14="http://schemas.microsoft.com/office/powerpoint/2010/main" val="894769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896818" y="2561441"/>
            <a:ext cx="5163068" cy="1275734"/>
          </a:xfrm>
          <a:prstGeom prst="rect">
            <a:avLst/>
          </a:prstGeom>
        </p:spPr>
        <p:txBody>
          <a:bodyPr wrap="square">
            <a:spAutoFit/>
            <a:scene3d>
              <a:camera prst="orthographicFront"/>
              <a:lightRig rig="threePt" dir="t"/>
            </a:scene3d>
            <a:sp3d contourW="12700"/>
          </a:bodyPr>
          <a:lstStyle/>
          <a:p>
            <a:pPr lvl="0" algn="just">
              <a:lnSpc>
                <a:spcPct val="120000"/>
              </a:lnSpc>
              <a:defRPr/>
            </a:pP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t>
            </a:r>
            <a:r>
              <a:rPr lang="vi-VN" sz="2200" i="1" dirty="0">
                <a:solidFill>
                  <a:prstClr val="black"/>
                </a:solidFill>
                <a:latin typeface="Times New Roman" panose="02020603050405020304" pitchFamily="18" charset="0"/>
                <a:cs typeface="Times New Roman" panose="02020603050405020304" pitchFamily="18" charset="0"/>
              </a:rPr>
              <a:t> Chủ nghĩa anh hùng cách mạng thể hiện qua sức sống bất diệt của người Việt</a:t>
            </a:r>
            <a:r>
              <a:rPr lang="en-US" sz="2200" i="1" dirty="0">
                <a:solidFill>
                  <a:prstClr val="black"/>
                </a:solidFill>
                <a:latin typeface="Times New Roman" panose="02020603050405020304" pitchFamily="18" charset="0"/>
                <a:cs typeface="Times New Roman" panose="02020603050405020304" pitchFamily="18" charset="0"/>
              </a:rPr>
              <a:t>.</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69717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1000"/>
                                        <p:tgtEl>
                                          <p:spTgt spid="100"/>
                                        </p:tgtEl>
                                      </p:cBhvr>
                                    </p:animEffect>
                                    <p:anim calcmode="lin" valueType="num">
                                      <p:cBhvr>
                                        <p:cTn id="15" dur="1000" fill="hold"/>
                                        <p:tgtEl>
                                          <p:spTgt spid="100"/>
                                        </p:tgtEl>
                                        <p:attrNameLst>
                                          <p:attrName>ppt_x</p:attrName>
                                        </p:attrNameLst>
                                      </p:cBhvr>
                                      <p:tavLst>
                                        <p:tav tm="0">
                                          <p:val>
                                            <p:strVal val="#ppt_x"/>
                                          </p:val>
                                        </p:tav>
                                        <p:tav tm="100000">
                                          <p:val>
                                            <p:strVal val="#ppt_x"/>
                                          </p:val>
                                        </p:tav>
                                      </p:tavLst>
                                    </p:anim>
                                    <p:anim calcmode="lin" valueType="num">
                                      <p:cBhvr>
                                        <p:cTn id="16" dur="1000" fill="hold"/>
                                        <p:tgtEl>
                                          <p:spTgt spid="10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left)">
                                      <p:cBhvr>
                                        <p:cTn id="2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5" y="535772"/>
            <a:ext cx="23958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So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sánh</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20547"/>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881696" y="1492688"/>
            <a:ext cx="5878459" cy="4859031"/>
            <a:chOff x="790558" y="295232"/>
            <a:chExt cx="3514592" cy="3576317"/>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58" y="295232"/>
              <a:ext cx="3514592" cy="3576317"/>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1246096" y="1470740"/>
              <a:ext cx="2677776" cy="16989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Tnú từ nhỏ đã gan dạ, đi liên lạc bị bắt được, tra tấn dã man vẫn công khai. Anh vượt trở về, lại là người lãnh đạo thanh niên làng Xô Man chống giặc, bị đốt mười ngón tay vẫn không kêu rên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3" name="组合 19">
            <a:extLst>
              <a:ext uri="{FF2B5EF4-FFF2-40B4-BE49-F238E27FC236}">
                <a16:creationId xmlns:a16="http://schemas.microsoft.com/office/drawing/2014/main" id="{EFE5E70D-F62B-4866-9606-E97D8457DAB7}"/>
              </a:ext>
            </a:extLst>
          </p:cNvPr>
          <p:cNvGrpSpPr/>
          <p:nvPr/>
        </p:nvGrpSpPr>
        <p:grpSpPr>
          <a:xfrm>
            <a:off x="6845946" y="1309028"/>
            <a:ext cx="4912664" cy="5336192"/>
            <a:chOff x="2973332" y="2329492"/>
            <a:chExt cx="3239889" cy="3362538"/>
          </a:xfrm>
        </p:grpSpPr>
        <p:pic>
          <p:nvPicPr>
            <p:cNvPr id="14" name="图片 10">
              <a:extLst>
                <a:ext uri="{FF2B5EF4-FFF2-40B4-BE49-F238E27FC236}">
                  <a16:creationId xmlns:a16="http://schemas.microsoft.com/office/drawing/2014/main" id="{2767B2EB-AC96-4B59-AFC7-D357AB9CFD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3332" y="2329492"/>
              <a:ext cx="3239889" cy="3362538"/>
            </a:xfrm>
            <a:prstGeom prst="rect">
              <a:avLst/>
            </a:prstGeom>
          </p:spPr>
        </p:pic>
        <p:sp>
          <p:nvSpPr>
            <p:cNvPr id="15" name="矩形 14">
              <a:extLst>
                <a:ext uri="{FF2B5EF4-FFF2-40B4-BE49-F238E27FC236}">
                  <a16:creationId xmlns:a16="http://schemas.microsoft.com/office/drawing/2014/main" id="{FF61BF6B-7DF3-4541-BC33-AAF689E2F310}"/>
                </a:ext>
              </a:extLst>
            </p:cNvPr>
            <p:cNvSpPr/>
            <p:nvPr/>
          </p:nvSpPr>
          <p:spPr>
            <a:xfrm>
              <a:off x="3469647" y="3611664"/>
              <a:ext cx="2247938" cy="122183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Việt bị thương trong trận đánh lại lạc mất đơn vị, chắc tay súng quyết tâm tiêu diệt kẻ thù. Đối với chị, Việt ngây thơ, nhỏ bé, trước kẻ thù Việt vụt lớn, chững chạc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30438" y="94154"/>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4414399" y="-34920"/>
            <a:ext cx="1384521" cy="763427"/>
          </a:xfrm>
          <a:prstGeom prst="rect">
            <a:avLst/>
          </a:prstGeom>
        </p:spPr>
      </p:pic>
    </p:spTree>
    <p:extLst>
      <p:ext uri="{BB962C8B-B14F-4D97-AF65-F5344CB8AC3E}">
        <p14:creationId xmlns:p14="http://schemas.microsoft.com/office/powerpoint/2010/main" val="852586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896818" y="2561441"/>
            <a:ext cx="5163068" cy="1275734"/>
          </a:xfrm>
          <a:prstGeom prst="rect">
            <a:avLst/>
          </a:prstGeom>
        </p:spPr>
        <p:txBody>
          <a:bodyPr wrap="square">
            <a:spAutoFit/>
            <a:scene3d>
              <a:camera prst="orthographicFront"/>
              <a:lightRig rig="threePt" dir="t"/>
            </a:scene3d>
            <a:sp3d contourW="12700"/>
          </a:bodyPr>
          <a:lstStyle/>
          <a:p>
            <a:pPr lvl="0" algn="just">
              <a:lnSpc>
                <a:spcPct val="120000"/>
              </a:lnSpc>
              <a:defRPr/>
            </a:pP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t>
            </a:r>
            <a:r>
              <a:rPr lang="vi-VN" sz="2200" i="1" dirty="0">
                <a:solidFill>
                  <a:prstClr val="black"/>
                </a:solidFill>
                <a:latin typeface="Times New Roman" panose="02020603050405020304" pitchFamily="18" charset="0"/>
                <a:cs typeface="Times New Roman" panose="02020603050405020304" pitchFamily="18" charset="0"/>
              </a:rPr>
              <a:t> Chất sử thi trong truyện ngắn: góp phần thể hiện thành công chủ nghĩa anh hùng cách mạng</a:t>
            </a:r>
            <a:r>
              <a:rPr lang="en-US" sz="2200" i="1" dirty="0">
                <a:solidFill>
                  <a:prstClr val="black"/>
                </a:solidFill>
                <a:latin typeface="Times New Roman" panose="02020603050405020304" pitchFamily="18" charset="0"/>
                <a:cs typeface="Times New Roman" panose="02020603050405020304" pitchFamily="18" charset="0"/>
              </a:rPr>
              <a:t>.</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2482958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1000"/>
                                        <p:tgtEl>
                                          <p:spTgt spid="100"/>
                                        </p:tgtEl>
                                      </p:cBhvr>
                                    </p:animEffect>
                                    <p:anim calcmode="lin" valueType="num">
                                      <p:cBhvr>
                                        <p:cTn id="15" dur="1000" fill="hold"/>
                                        <p:tgtEl>
                                          <p:spTgt spid="100"/>
                                        </p:tgtEl>
                                        <p:attrNameLst>
                                          <p:attrName>ppt_x</p:attrName>
                                        </p:attrNameLst>
                                      </p:cBhvr>
                                      <p:tavLst>
                                        <p:tav tm="0">
                                          <p:val>
                                            <p:strVal val="#ppt_x"/>
                                          </p:val>
                                        </p:tav>
                                        <p:tav tm="100000">
                                          <p:val>
                                            <p:strVal val="#ppt_x"/>
                                          </p:val>
                                        </p:tav>
                                      </p:tavLst>
                                    </p:anim>
                                    <p:anim calcmode="lin" valueType="num">
                                      <p:cBhvr>
                                        <p:cTn id="16" dur="1000" fill="hold"/>
                                        <p:tgtEl>
                                          <p:spTgt spid="10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left)">
                                      <p:cBhvr>
                                        <p:cTn id="2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20547"/>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881696" y="1492688"/>
            <a:ext cx="5878459" cy="4859031"/>
            <a:chOff x="790558" y="295232"/>
            <a:chExt cx="3514592" cy="3576317"/>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58" y="295232"/>
              <a:ext cx="3514592" cy="3576317"/>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1246096" y="2014406"/>
              <a:ext cx="2677776" cy="611626"/>
            </a:xfrm>
            <a:prstGeom prst="rect">
              <a:avLst/>
            </a:prstGeom>
          </p:spPr>
          <p:txBody>
            <a:bodyPr wrap="square">
              <a:spAutoFit/>
            </a:bodyPr>
            <a:lstStyle/>
            <a:p>
              <a:pPr lvl="0">
                <a:defRPr/>
              </a:pPr>
              <a:r>
                <a:rPr lang="vi-VN" sz="2400" b="1" dirty="0">
                  <a:solidFill>
                    <a:prstClr val="black"/>
                  </a:solidFill>
                  <a:latin typeface="Times New Roman" panose="02020603050405020304" pitchFamily="18" charset="0"/>
                  <a:cs typeface="Times New Roman" panose="02020603050405020304" pitchFamily="18" charset="0"/>
                </a:rPr>
                <a:t>Đề tài: Cuộc chiến đấu của dân tộc chống kẻ thù xâm lược</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3" name="组合 19">
            <a:extLst>
              <a:ext uri="{FF2B5EF4-FFF2-40B4-BE49-F238E27FC236}">
                <a16:creationId xmlns:a16="http://schemas.microsoft.com/office/drawing/2014/main" id="{EFE5E70D-F62B-4866-9606-E97D8457DAB7}"/>
              </a:ext>
            </a:extLst>
          </p:cNvPr>
          <p:cNvGrpSpPr/>
          <p:nvPr/>
        </p:nvGrpSpPr>
        <p:grpSpPr>
          <a:xfrm>
            <a:off x="6845946" y="1309028"/>
            <a:ext cx="4912664" cy="5336192"/>
            <a:chOff x="2973332" y="2329492"/>
            <a:chExt cx="3239889" cy="3362538"/>
          </a:xfrm>
        </p:grpSpPr>
        <p:pic>
          <p:nvPicPr>
            <p:cNvPr id="14" name="图片 10">
              <a:extLst>
                <a:ext uri="{FF2B5EF4-FFF2-40B4-BE49-F238E27FC236}">
                  <a16:creationId xmlns:a16="http://schemas.microsoft.com/office/drawing/2014/main" id="{2767B2EB-AC96-4B59-AFC7-D357AB9CFD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3332" y="2329492"/>
              <a:ext cx="3239889" cy="3362538"/>
            </a:xfrm>
            <a:prstGeom prst="rect">
              <a:avLst/>
            </a:prstGeom>
          </p:spPr>
        </p:pic>
        <p:sp>
          <p:nvSpPr>
            <p:cNvPr id="15" name="矩形 14">
              <a:extLst>
                <a:ext uri="{FF2B5EF4-FFF2-40B4-BE49-F238E27FC236}">
                  <a16:creationId xmlns:a16="http://schemas.microsoft.com/office/drawing/2014/main" id="{FF61BF6B-7DF3-4541-BC33-AAF689E2F310}"/>
                </a:ext>
              </a:extLst>
            </p:cNvPr>
            <p:cNvSpPr/>
            <p:nvPr/>
          </p:nvSpPr>
          <p:spPr>
            <a:xfrm>
              <a:off x="3469647" y="3611664"/>
              <a:ext cx="2247938" cy="640008"/>
            </a:xfrm>
            <a:prstGeom prst="rect">
              <a:avLst/>
            </a:prstGeom>
          </p:spPr>
          <p:txBody>
            <a:bodyPr wrap="square">
              <a:spAutoFit/>
            </a:bodyPr>
            <a:lstStyle/>
            <a:p>
              <a:pPr lvl="0" algn="just">
                <a:defRPr/>
              </a:pPr>
              <a:r>
                <a:rPr lang="vi-VN" sz="2000" b="1" dirty="0">
                  <a:solidFill>
                    <a:prstClr val="black"/>
                  </a:solidFill>
                  <a:latin typeface="Times New Roman" panose="02020603050405020304" pitchFamily="18" charset="0"/>
                  <a:cs typeface="Times New Roman" panose="02020603050405020304" pitchFamily="18" charset="0"/>
                </a:rPr>
                <a:t>Chủ đề: ngợi ca phẩm chất anh hùng của con người Việt trong kháng chiến chống Mĩ</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30438" y="94154"/>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4414399" y="-34920"/>
            <a:ext cx="1384521" cy="763427"/>
          </a:xfrm>
          <a:prstGeom prst="rect">
            <a:avLst/>
          </a:prstGeom>
        </p:spPr>
      </p:pic>
    </p:spTree>
    <p:extLst>
      <p:ext uri="{BB962C8B-B14F-4D97-AF65-F5344CB8AC3E}">
        <p14:creationId xmlns:p14="http://schemas.microsoft.com/office/powerpoint/2010/main" val="2951675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20547"/>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881696" y="1492688"/>
            <a:ext cx="5878459" cy="4859031"/>
            <a:chOff x="790558" y="295232"/>
            <a:chExt cx="3514592" cy="3576317"/>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58" y="295232"/>
              <a:ext cx="3514592" cy="3576317"/>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1246096" y="1742573"/>
              <a:ext cx="2677776" cy="1155292"/>
            </a:xfrm>
            <a:prstGeom prst="rect">
              <a:avLst/>
            </a:prstGeom>
          </p:spPr>
          <p:txBody>
            <a:bodyPr wrap="square">
              <a:spAutoFit/>
            </a:bodyPr>
            <a:lstStyle/>
            <a:p>
              <a:pPr lvl="0">
                <a:defRPr/>
              </a:pPr>
              <a:r>
                <a:rPr lang="vi-VN" sz="2400" b="1" dirty="0">
                  <a:solidFill>
                    <a:prstClr val="black"/>
                  </a:solidFill>
                  <a:latin typeface="Times New Roman" panose="02020603050405020304" pitchFamily="18" charset="0"/>
                  <a:cs typeface="Times New Roman" panose="02020603050405020304" pitchFamily="18" charset="0"/>
                </a:rPr>
                <a:t>Nhân vật chính: Là những con người tiêu biểu cho cộng đồng về lí tưởng và phẩm chất, nhân danh cộng đồng chiến đấu</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3" name="组合 19">
            <a:extLst>
              <a:ext uri="{FF2B5EF4-FFF2-40B4-BE49-F238E27FC236}">
                <a16:creationId xmlns:a16="http://schemas.microsoft.com/office/drawing/2014/main" id="{EFE5E70D-F62B-4866-9606-E97D8457DAB7}"/>
              </a:ext>
            </a:extLst>
          </p:cNvPr>
          <p:cNvGrpSpPr/>
          <p:nvPr/>
        </p:nvGrpSpPr>
        <p:grpSpPr>
          <a:xfrm>
            <a:off x="6845946" y="1309028"/>
            <a:ext cx="4912664" cy="5336192"/>
            <a:chOff x="2973332" y="2329492"/>
            <a:chExt cx="3239889" cy="3362538"/>
          </a:xfrm>
        </p:grpSpPr>
        <p:pic>
          <p:nvPicPr>
            <p:cNvPr id="14" name="图片 10">
              <a:extLst>
                <a:ext uri="{FF2B5EF4-FFF2-40B4-BE49-F238E27FC236}">
                  <a16:creationId xmlns:a16="http://schemas.microsoft.com/office/drawing/2014/main" id="{2767B2EB-AC96-4B59-AFC7-D357AB9CFD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3332" y="2329492"/>
              <a:ext cx="3239889" cy="3362538"/>
            </a:xfrm>
            <a:prstGeom prst="rect">
              <a:avLst/>
            </a:prstGeom>
          </p:spPr>
        </p:pic>
        <p:sp>
          <p:nvSpPr>
            <p:cNvPr id="15" name="矩形 14">
              <a:extLst>
                <a:ext uri="{FF2B5EF4-FFF2-40B4-BE49-F238E27FC236}">
                  <a16:creationId xmlns:a16="http://schemas.microsoft.com/office/drawing/2014/main" id="{FF61BF6B-7DF3-4541-BC33-AAF689E2F310}"/>
                </a:ext>
              </a:extLst>
            </p:cNvPr>
            <p:cNvSpPr/>
            <p:nvPr/>
          </p:nvSpPr>
          <p:spPr>
            <a:xfrm>
              <a:off x="3469647" y="3611664"/>
              <a:ext cx="2247938" cy="640008"/>
            </a:xfrm>
            <a:prstGeom prst="rect">
              <a:avLst/>
            </a:prstGeom>
          </p:spPr>
          <p:txBody>
            <a:bodyPr wrap="square">
              <a:spAutoFit/>
            </a:bodyPr>
            <a:lstStyle/>
            <a:p>
              <a:pPr lvl="0" algn="just">
                <a:defRPr/>
              </a:pPr>
              <a:r>
                <a:rPr lang="vi-VN" sz="2000" b="1" dirty="0">
                  <a:solidFill>
                    <a:prstClr val="black"/>
                  </a:solidFill>
                  <a:latin typeface="Times New Roman" panose="02020603050405020304" pitchFamily="18" charset="0"/>
                  <a:cs typeface="Times New Roman" panose="02020603050405020304" pitchFamily="18" charset="0"/>
                </a:rPr>
                <a:t>Giọng văn: ngợi ca, thấm đẫm cảm hứng lãng mạn cách mạng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30438" y="94154"/>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4414399" y="-34920"/>
            <a:ext cx="1384521" cy="763427"/>
          </a:xfrm>
          <a:prstGeom prst="rect">
            <a:avLst/>
          </a:prstGeom>
        </p:spPr>
      </p:pic>
    </p:spTree>
    <p:extLst>
      <p:ext uri="{BB962C8B-B14F-4D97-AF65-F5344CB8AC3E}">
        <p14:creationId xmlns:p14="http://schemas.microsoft.com/office/powerpoint/2010/main" val="255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566627"/>
              <a:ext cx="1981640" cy="10219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mn-cs"/>
                </a:rPr>
                <a:t>3.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Chiếc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thuyền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ngoài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xa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Nguyễn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mn-cs"/>
                </a:rPr>
                <a:t> Minh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Châu</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177894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431623" y="2132032"/>
            <a:ext cx="3880935" cy="1692771"/>
          </a:xfrm>
          <a:prstGeom prst="rect">
            <a:avLst/>
          </a:prstGeom>
          <a:noFill/>
        </p:spPr>
        <p:txBody>
          <a:bodyPr wrap="square" rtlCol="0">
            <a:spAutoFit/>
          </a:bodyPr>
          <a:lstStyle/>
          <a:p>
            <a:pPr lvl="0" algn="just">
              <a:defRPr/>
            </a:pPr>
            <a:r>
              <a:rPr lang="vi-VN" sz="2400" b="1" dirty="0">
                <a:solidFill>
                  <a:srgbClr val="C00000"/>
                </a:solidFill>
                <a:latin typeface="Times New Roman" panose="02020603050405020304" pitchFamily="18" charset="0"/>
                <a:cs typeface="Times New Roman" panose="02020603050405020304" pitchFamily="18" charset="0"/>
              </a:rPr>
              <a:t>Cuộc sống có những nghịch lí mà con người buộc phải chấp nhận, "sống chung" với nó.</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429235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lvl="0" algn="ctr">
                <a:defRPr/>
              </a:pPr>
              <a:r>
                <a:rPr lang="en-US" sz="2800" dirty="0">
                  <a:solidFill>
                    <a:prstClr val="white"/>
                  </a:solidFill>
                  <a:latin typeface="Times New Roman" panose="02020603050405020304" pitchFamily="18" charset="0"/>
                </a:rPr>
                <a:t>I. </a:t>
              </a:r>
              <a:r>
                <a:rPr lang="en-US" sz="2800" dirty="0" err="1">
                  <a:solidFill>
                    <a:prstClr val="white"/>
                  </a:solidFill>
                  <a:latin typeface="Times New Roman" panose="02020603050405020304" pitchFamily="18" charset="0"/>
                </a:rPr>
                <a:t>Ôn</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tập</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văn</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học</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Việt</a:t>
              </a:r>
              <a:r>
                <a:rPr lang="en-US" sz="2800" dirty="0">
                  <a:solidFill>
                    <a:prstClr val="white"/>
                  </a:solidFill>
                  <a:latin typeface="Times New Roman" panose="02020603050405020304" pitchFamily="18" charset="0"/>
                </a:rPr>
                <a:t> Nam</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387945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897244"/>
            <a:ext cx="5210017" cy="4224554"/>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409459" y="1454198"/>
            <a:ext cx="3880935" cy="2800767"/>
          </a:xfrm>
          <a:prstGeom prst="rect">
            <a:avLst/>
          </a:prstGeom>
          <a:noFill/>
        </p:spPr>
        <p:txBody>
          <a:bodyPr wrap="square" rtlCol="0">
            <a:spAutoFit/>
          </a:bodyPr>
          <a:lstStyle/>
          <a:p>
            <a:pPr lvl="0" algn="just">
              <a:defRPr/>
            </a:pPr>
            <a:r>
              <a:rPr lang="vi-VN" sz="2400" b="1" dirty="0">
                <a:solidFill>
                  <a:srgbClr val="C00000"/>
                </a:solidFill>
                <a:latin typeface="Times New Roman" panose="02020603050405020304" pitchFamily="18" charset="0"/>
                <a:cs typeface="Times New Roman" panose="02020603050405020304" pitchFamily="18" charset="0"/>
              </a:rPr>
              <a:t>Muốn con người thoát ra khỏi cảnh đau khổ, tăm tối, man rợ cần có những giải pháp thiết thực chứ không phải chỉ là thiện chí hoặc các lí thuyết đẹp đẽ nhưng xa rời thực tiễn.</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2913250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897244"/>
            <a:ext cx="5210017" cy="4224554"/>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409459" y="1823530"/>
            <a:ext cx="3880935" cy="2062103"/>
          </a:xfrm>
          <a:prstGeom prst="rect">
            <a:avLst/>
          </a:prstGeom>
          <a:noFill/>
        </p:spPr>
        <p:txBody>
          <a:bodyPr wrap="square" rtlCol="0">
            <a:spAutoFit/>
          </a:bodyPr>
          <a:lstStyle/>
          <a:p>
            <a:pPr lvl="0" algn="just">
              <a:defRPr/>
            </a:pPr>
            <a:r>
              <a:rPr lang="vi-VN" sz="2400" b="1" dirty="0">
                <a:solidFill>
                  <a:srgbClr val="C00000"/>
                </a:solidFill>
                <a:latin typeface="Times New Roman" panose="02020603050405020304" pitchFamily="18" charset="0"/>
                <a:cs typeface="Times New Roman" panose="02020603050405020304" pitchFamily="18" charset="0"/>
              </a:rPr>
              <a:t>Nhan đề </a:t>
            </a:r>
            <a:r>
              <a:rPr lang="en-US" sz="2400" b="1" dirty="0">
                <a:solidFill>
                  <a:srgbClr val="C00000"/>
                </a:solidFill>
                <a:latin typeface="Times New Roman" panose="02020603050405020304" pitchFamily="18" charset="0"/>
                <a:cs typeface="Times New Roman" panose="02020603050405020304" pitchFamily="18" charset="0"/>
              </a:rPr>
              <a:t>“</a:t>
            </a:r>
            <a:r>
              <a:rPr lang="vi-VN" sz="2400" b="1" i="1" dirty="0">
                <a:solidFill>
                  <a:srgbClr val="C00000"/>
                </a:solidFill>
                <a:latin typeface="Times New Roman" panose="02020603050405020304" pitchFamily="18" charset="0"/>
                <a:cs typeface="Times New Roman" panose="02020603050405020304" pitchFamily="18" charset="0"/>
              </a:rPr>
              <a:t>Chiếc thuyền ngoài xa</a:t>
            </a:r>
            <a:r>
              <a:rPr lang="en-US" sz="2400" b="1" i="1" dirty="0">
                <a:solidFill>
                  <a:srgbClr val="C00000"/>
                </a:solidFill>
                <a:latin typeface="Times New Roman" panose="02020603050405020304" pitchFamily="18" charset="0"/>
                <a:cs typeface="Times New Roman" panose="02020603050405020304" pitchFamily="18" charset="0"/>
              </a:rPr>
              <a:t>”</a:t>
            </a:r>
            <a:r>
              <a:rPr lang="vi-VN" sz="2400" b="1" dirty="0">
                <a:solidFill>
                  <a:srgbClr val="C00000"/>
                </a:solidFill>
                <a:latin typeface="Times New Roman" panose="02020603050405020304" pitchFamily="18" charset="0"/>
                <a:cs typeface="Times New Roman" panose="02020603050405020304" pitchFamily="18" charset="0"/>
              </a:rPr>
              <a:t> giống như một gợi ý về khoảng cách, về cự li nhìn ngắm đời sống mà người nghệ sĩ cần coi trọng.</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1712166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897244"/>
            <a:ext cx="5210017" cy="4224554"/>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409459" y="1638864"/>
            <a:ext cx="3880935" cy="2431435"/>
          </a:xfrm>
          <a:prstGeom prst="rect">
            <a:avLst/>
          </a:prstGeom>
          <a:noFill/>
        </p:spPr>
        <p:txBody>
          <a:bodyPr wrap="square" rtlCol="0">
            <a:spAutoFit/>
          </a:bodyPr>
          <a:lstStyle/>
          <a:p>
            <a:pPr lvl="0" algn="just">
              <a:defRPr/>
            </a:pPr>
            <a:r>
              <a:rPr lang="vi-VN" sz="2400" b="1" dirty="0">
                <a:solidFill>
                  <a:srgbClr val="C00000"/>
                </a:solidFill>
                <a:latin typeface="Times New Roman" panose="02020603050405020304" pitchFamily="18" charset="0"/>
                <a:cs typeface="Times New Roman" panose="02020603050405020304" pitchFamily="18" charset="0"/>
              </a:rPr>
              <a:t>Người nghệ sĩ khi thực sự sống với cuộc sống, thực sự hiểu con người thì mới có những sáng tạo nghệ thuật có giá trị đích thực góp phần cải tạo cuộc sống.</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2893641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2839" y="2557889"/>
              <a:ext cx="2194176" cy="10219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mn-cs"/>
                </a:rPr>
                <a:t>4. Đoạn trích vở kịch Hồn Trương Ba, da hàng thịt của Lưu Quang Vũ </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2217038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3347"/>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896818" y="2561441"/>
            <a:ext cx="5163068" cy="1681999"/>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Phân tích đoạn trích vở kịch Hồn Trương Ba, da hàng thịt của Lưu Quang Vũ để làm rõ sự chiến thắng của lương tâm, đạo đức đối với bản năng của con người.</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1093800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1000"/>
                                        <p:tgtEl>
                                          <p:spTgt spid="100"/>
                                        </p:tgtEl>
                                      </p:cBhvr>
                                    </p:animEffect>
                                    <p:anim calcmode="lin" valueType="num">
                                      <p:cBhvr>
                                        <p:cTn id="15" dur="1000" fill="hold"/>
                                        <p:tgtEl>
                                          <p:spTgt spid="100"/>
                                        </p:tgtEl>
                                        <p:attrNameLst>
                                          <p:attrName>ppt_x</p:attrName>
                                        </p:attrNameLst>
                                      </p:cBhvr>
                                      <p:tavLst>
                                        <p:tav tm="0">
                                          <p:val>
                                            <p:strVal val="#ppt_x"/>
                                          </p:val>
                                        </p:tav>
                                        <p:tav tm="100000">
                                          <p:val>
                                            <p:strVal val="#ppt_x"/>
                                          </p:val>
                                        </p:tav>
                                      </p:tavLst>
                                    </p:anim>
                                    <p:anim calcmode="lin" valueType="num">
                                      <p:cBhvr>
                                        <p:cTn id="16" dur="1000" fill="hold"/>
                                        <p:tgtEl>
                                          <p:spTgt spid="10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left)">
                                      <p:cBhvr>
                                        <p:cTn id="2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703952" y="810987"/>
            <a:ext cx="5878459" cy="4923654"/>
            <a:chOff x="684289" y="547533"/>
            <a:chExt cx="3514592" cy="2970106"/>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89" y="547533"/>
              <a:ext cx="3514592" cy="2970106"/>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1102966" y="1564026"/>
              <a:ext cx="2457400" cy="1169662"/>
            </a:xfrm>
            <a:prstGeom prst="rect">
              <a:avLst/>
            </a:prstGeom>
          </p:spPr>
          <p:txBody>
            <a:bodyPr wrap="square">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Phân tích hoàn cảnh trớ trêu của Hồn Trương Ba qua độc thoại nội tâm, đối thoại với các nhân vật đặc biệt là đối thoại với xác anh hàng thịt.</a:t>
              </a:r>
              <a:endParaRPr kumimoji="0" lang="en-US" sz="24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3" name="组合 19">
            <a:extLst>
              <a:ext uri="{FF2B5EF4-FFF2-40B4-BE49-F238E27FC236}">
                <a16:creationId xmlns:a16="http://schemas.microsoft.com/office/drawing/2014/main" id="{EFE5E70D-F62B-4866-9606-E97D8457DAB7}"/>
              </a:ext>
            </a:extLst>
          </p:cNvPr>
          <p:cNvGrpSpPr/>
          <p:nvPr/>
        </p:nvGrpSpPr>
        <p:grpSpPr>
          <a:xfrm>
            <a:off x="6845946" y="1309028"/>
            <a:ext cx="4912664" cy="5336192"/>
            <a:chOff x="2973332" y="2329492"/>
            <a:chExt cx="3239889" cy="3362538"/>
          </a:xfrm>
        </p:grpSpPr>
        <p:pic>
          <p:nvPicPr>
            <p:cNvPr id="14" name="图片 10">
              <a:extLst>
                <a:ext uri="{FF2B5EF4-FFF2-40B4-BE49-F238E27FC236}">
                  <a16:creationId xmlns:a16="http://schemas.microsoft.com/office/drawing/2014/main" id="{2767B2EB-AC96-4B59-AFC7-D357AB9CFD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3332" y="2329492"/>
              <a:ext cx="3239889" cy="3362538"/>
            </a:xfrm>
            <a:prstGeom prst="rect">
              <a:avLst/>
            </a:prstGeom>
          </p:spPr>
        </p:pic>
        <p:sp>
          <p:nvSpPr>
            <p:cNvPr id="15" name="矩形 14">
              <a:extLst>
                <a:ext uri="{FF2B5EF4-FFF2-40B4-BE49-F238E27FC236}">
                  <a16:creationId xmlns:a16="http://schemas.microsoft.com/office/drawing/2014/main" id="{FF61BF6B-7DF3-4541-BC33-AAF689E2F310}"/>
                </a:ext>
              </a:extLst>
            </p:cNvPr>
            <p:cNvSpPr/>
            <p:nvPr/>
          </p:nvSpPr>
          <p:spPr>
            <a:xfrm>
              <a:off x="3527320" y="3424803"/>
              <a:ext cx="2247938" cy="1609716"/>
            </a:xfrm>
            <a:prstGeom prst="rect">
              <a:avLst/>
            </a:prstGeom>
          </p:spPr>
          <p:txBody>
            <a:bodyPr wrap="square">
              <a:spAutoFit/>
            </a:bodyPr>
            <a:lstStyle/>
            <a:p>
              <a:pPr lvl="0" algn="just">
                <a:defRPr/>
              </a:pPr>
              <a:r>
                <a:rPr lang="vi-VN" sz="2000" b="1" dirty="0">
                  <a:solidFill>
                    <a:prstClr val="black"/>
                  </a:solidFill>
                  <a:latin typeface="Times New Roman" panose="02020603050405020304" pitchFamily="18" charset="0"/>
                  <a:cs typeface="Times New Roman" panose="02020603050405020304" pitchFamily="18" charset="0"/>
                </a:rPr>
                <a:t>Phân tích thái độ, tâm trạng của Hồn Trương Ba trong cuộc đối thoại với Đế Thích và quyết định cuối cùng của Hồn Trương Ba để rút ra chủ đề, ý nghĩa tư tưởng của đoạn trích nói riêng và vở kịch nói chung.</a:t>
              </a:r>
              <a:endParaRPr kumimoji="0" lang="en-US" sz="20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30438" y="94154"/>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4414399" y="-34920"/>
            <a:ext cx="1384521" cy="763427"/>
          </a:xfrm>
          <a:prstGeom prst="rect">
            <a:avLst/>
          </a:prstGeom>
        </p:spPr>
      </p:pic>
    </p:spTree>
    <p:extLst>
      <p:ext uri="{BB962C8B-B14F-4D97-AF65-F5344CB8AC3E}">
        <p14:creationId xmlns:p14="http://schemas.microsoft.com/office/powerpoint/2010/main" val="278272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703952" y="810987"/>
            <a:ext cx="8247101" cy="4923654"/>
            <a:chOff x="684289" y="547533"/>
            <a:chExt cx="3514592" cy="2970106"/>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89" y="547533"/>
              <a:ext cx="3514592" cy="2970106"/>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1328390" y="1559557"/>
              <a:ext cx="2226389" cy="1169662"/>
            </a:xfrm>
            <a:prstGeom prst="rect">
              <a:avLst/>
            </a:prstGeom>
          </p:spPr>
          <p:txBody>
            <a:bodyPr wrap="square">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Tổng hợp những điều đã phân tích, đánh giá chiều sâu triết lí và ý nghĩa tư tưởng của vở kịch: sự chiến thắng của lương tâm, đạo đức đối với bản năng của con người.</a:t>
              </a:r>
              <a:endParaRPr kumimoji="0" lang="en-US" sz="24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30438" y="94154"/>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4414399" y="-34920"/>
            <a:ext cx="1384521" cy="763427"/>
          </a:xfrm>
          <a:prstGeom prst="rect">
            <a:avLst/>
          </a:prstGeom>
        </p:spPr>
      </p:pic>
    </p:spTree>
    <p:extLst>
      <p:ext uri="{BB962C8B-B14F-4D97-AF65-F5344CB8AC3E}">
        <p14:creationId xmlns:p14="http://schemas.microsoft.com/office/powerpoint/2010/main" val="3155280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2839" y="2679138"/>
              <a:ext cx="2194176" cy="779462"/>
            </a:xfrm>
            <a:prstGeom prst="rect">
              <a:avLst/>
            </a:prstGeom>
            <a:noFill/>
          </p:spPr>
          <p:txBody>
            <a:bodyPr wrap="square" rtlCol="0">
              <a:spAutoFit/>
            </a:bodyPr>
            <a:lstStyle/>
            <a:p>
              <a:pPr lvl="0" algn="ctr">
                <a:defRPr/>
              </a:pPr>
              <a:r>
                <a:rPr lang="vi-VN" sz="2800" dirty="0">
                  <a:solidFill>
                    <a:prstClr val="white"/>
                  </a:solidFill>
                  <a:latin typeface="Times New Roman" panose="02020603050405020304" pitchFamily="18" charset="0"/>
                </a:rPr>
                <a:t>1. Số phận con người của Sô-lô-khốp</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1888872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03165" y="-542505"/>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83637"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157681" y="4549997"/>
            <a:ext cx="3654589" cy="1938992"/>
          </a:xfrm>
          <a:prstGeom prst="rect">
            <a:avLst/>
          </a:prstGeom>
        </p:spPr>
        <p:txBody>
          <a:bodyPr wrap="square">
            <a:spAutoFit/>
            <a:scene3d>
              <a:camera prst="orthographicFront"/>
              <a:lightRig rig="threePt" dir="t"/>
            </a:scene3d>
            <a:sp3d contourW="12700"/>
          </a:bodyPr>
          <a:lstStyle/>
          <a:p>
            <a:pPr lvl="0" algn="just">
              <a:defRPr/>
            </a:pPr>
            <a:r>
              <a:rPr lang="en-US" sz="2400" dirty="0">
                <a:solidFill>
                  <a:prstClr val="black"/>
                </a:solidFill>
                <a:latin typeface="Times New Roman" panose="02020603050405020304" pitchFamily="18" charset="0"/>
                <a:cs typeface="Times New Roman" panose="02020603050405020304" pitchFamily="18" charset="0"/>
              </a:rPr>
              <a:t>K</a:t>
            </a:r>
            <a:r>
              <a:rPr lang="vi-VN" sz="2400" dirty="0">
                <a:solidFill>
                  <a:prstClr val="black"/>
                </a:solidFill>
                <a:latin typeface="Times New Roman" panose="02020603050405020304" pitchFamily="18" charset="0"/>
                <a:cs typeface="Times New Roman" panose="02020603050405020304" pitchFamily="18" charset="0"/>
              </a:rPr>
              <a:t>hông né tránh mất mát, không say với chiến thắng mà biết cảm nhận chia sẻ những đau khổ tột cùng của con người sau chiến tranh.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626945"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49132" y="1737995"/>
            <a:ext cx="3082665" cy="1200329"/>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Tác phẩm đã khẳng định một cách viết mới về chiến tranh</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0610" y="153636"/>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992623" y="570539"/>
            <a:ext cx="3502166"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Ý nghĩa tư tưởng</a:t>
            </a: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9102549" y="956171"/>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371700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03165" y="-542505"/>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83637"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157681" y="4549997"/>
            <a:ext cx="3654589" cy="1938992"/>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Số phận con người của Sô-lô-khốp đã khiến ta suy nghĩ nhiều hơn đến số phận của từng con người cụ thể sau chiến tranh.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626945"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49132" y="1737995"/>
            <a:ext cx="3082665" cy="2677656"/>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Từ đó mà tin yêu hơn đối với con người. Số phận con người khẳng định sức mạnh của lòng nhân ái, tinh thần trách nhiệm, nghị lực con người.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0610" y="153636"/>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992623" y="570539"/>
            <a:ext cx="3502166"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Ý nghĩa tư tưởng</a:t>
            </a: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9102549" y="956171"/>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264793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4249228"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45661" y="2703683"/>
              <a:ext cx="2300934" cy="779462"/>
            </a:xfrm>
            <a:prstGeom prst="rect">
              <a:avLst/>
            </a:prstGeom>
            <a:noFill/>
          </p:spPr>
          <p:txBody>
            <a:bodyPr wrap="square" rtlCol="0">
              <a:spAutoFit/>
            </a:bodyPr>
            <a:lstStyle/>
            <a:p>
              <a:pPr lvl="0" algn="ctr">
                <a:defRPr/>
              </a:pPr>
              <a:r>
                <a:rPr lang="en-US" sz="2800" dirty="0">
                  <a:solidFill>
                    <a:prstClr val="white"/>
                  </a:solidFill>
                  <a:latin typeface="Times New Roman" panose="02020603050405020304" pitchFamily="18" charset="0"/>
                </a:rPr>
                <a:t>1. </a:t>
              </a:r>
              <a:r>
                <a:rPr lang="en-US" sz="2800" dirty="0" err="1">
                  <a:solidFill>
                    <a:prstClr val="white"/>
                  </a:solidFill>
                  <a:latin typeface="Times New Roman" panose="02020603050405020304" pitchFamily="18" charset="0"/>
                </a:rPr>
                <a:t>Vợ</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nhặt</a:t>
              </a:r>
              <a:r>
                <a:rPr lang="en-US" sz="2800" dirty="0">
                  <a:solidFill>
                    <a:prstClr val="white"/>
                  </a:solidFill>
                  <a:latin typeface="Times New Roman" panose="02020603050405020304" pitchFamily="18" charset="0"/>
                </a:rPr>
                <a:t> (Kim </a:t>
              </a:r>
              <a:r>
                <a:rPr lang="en-US" sz="2800" dirty="0" err="1">
                  <a:solidFill>
                    <a:prstClr val="white"/>
                  </a:solidFill>
                  <a:latin typeface="Times New Roman" panose="02020603050405020304" pitchFamily="18" charset="0"/>
                </a:rPr>
                <a:t>Lân</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và</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Vợ</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chồng</a:t>
              </a:r>
              <a:r>
                <a:rPr lang="en-US" sz="2800" dirty="0">
                  <a:solidFill>
                    <a:prstClr val="white"/>
                  </a:solidFill>
                  <a:latin typeface="Times New Roman" panose="02020603050405020304" pitchFamily="18" charset="0"/>
                </a:rPr>
                <a:t> A </a:t>
              </a:r>
              <a:r>
                <a:rPr lang="en-US" sz="2800" dirty="0" err="1">
                  <a:solidFill>
                    <a:prstClr val="white"/>
                  </a:solidFill>
                  <a:latin typeface="Times New Roman" panose="02020603050405020304" pitchFamily="18" charset="0"/>
                </a:rPr>
                <a:t>Phủ</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Tô</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Hoài</a:t>
              </a:r>
              <a:r>
                <a:rPr lang="en-US" sz="2800" dirty="0">
                  <a:solidFill>
                    <a:prstClr val="white"/>
                  </a:solidFill>
                  <a:latin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4073334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03165" y="-542505"/>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83637"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157681" y="4549997"/>
            <a:ext cx="3654589" cy="1200329"/>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Số phận con người có sức rung cảm vô hạn của chất trữ tình sâu lắng.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626945"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42221" y="1735365"/>
            <a:ext cx="3082665" cy="2308324"/>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Nhà văn đã sáng tạo ra hình thức tự sự độc đáo, sự xen kẽ nhịp nhàng giọng điệu của người kể chuyện (tác giả và nhân vật chính).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0610" y="153636"/>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992623" y="570539"/>
            <a:ext cx="3502166"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Đặc sắc nghệ thuật</a:t>
            </a: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9102549" y="956171"/>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716660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03165" y="-542505"/>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83637"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157681" y="4549997"/>
            <a:ext cx="3654589" cy="1569660"/>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Sự hoà quyện chặt chẽ chất trữ tình của tác giả và chất trữ tình của nhân vật đã mở rộng</a:t>
            </a:r>
            <a:r>
              <a:rPr lang="en-US" sz="2400" dirty="0">
                <a:solidFill>
                  <a:prstClr val="black"/>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626945"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42221" y="1735365"/>
            <a:ext cx="3082665" cy="1938992"/>
          </a:xfrm>
          <a:prstGeom prst="rect">
            <a:avLst/>
          </a:prstGeom>
        </p:spPr>
        <p:txBody>
          <a:bodyPr wrap="square">
            <a:spAutoFit/>
            <a:scene3d>
              <a:camera prst="orthographicFront"/>
              <a:lightRig rig="threePt" dir="t"/>
            </a:scene3d>
            <a:sp3d contourW="12700"/>
          </a:bodyPr>
          <a:lstStyle/>
          <a:p>
            <a:pPr lvl="0" algn="just">
              <a:defRPr/>
            </a:pPr>
            <a:r>
              <a:rPr lang="en-US" sz="2400" dirty="0">
                <a:solidFill>
                  <a:prstClr val="black"/>
                </a:solidFill>
                <a:latin typeface="Times New Roman" panose="02020603050405020304" pitchFamily="18" charset="0"/>
                <a:cs typeface="Times New Roman" panose="02020603050405020304" pitchFamily="18" charset="0"/>
              </a:rPr>
              <a:t>T</a:t>
            </a:r>
            <a:r>
              <a:rPr lang="vi-VN" sz="2400" dirty="0">
                <a:solidFill>
                  <a:prstClr val="black"/>
                </a:solidFill>
                <a:latin typeface="Times New Roman" panose="02020603050405020304" pitchFamily="18" charset="0"/>
                <a:cs typeface="Times New Roman" panose="02020603050405020304" pitchFamily="18" charset="0"/>
              </a:rPr>
              <a:t>ăng cường đến tối đa cảm xúc nghĩ suy và những liên tưởng phong phú cho người đọc.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0610" y="153636"/>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992623" y="570539"/>
            <a:ext cx="3502166"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Đặc sắc nghệ thuật</a:t>
            </a: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9102549" y="956171"/>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442122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3347"/>
            <a:ext cx="12192000" cy="6854653"/>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1230862" y="422158"/>
            <a:ext cx="9792274" cy="1134388"/>
            <a:chOff x="2992551" y="437262"/>
            <a:chExt cx="5767390" cy="1134388"/>
          </a:xfrm>
        </p:grpSpPr>
        <p:sp>
          <p:nvSpPr>
            <p:cNvPr id="98" name="矩形: 圆角 97">
              <a:extLst>
                <a:ext uri="{FF2B5EF4-FFF2-40B4-BE49-F238E27FC236}">
                  <a16:creationId xmlns:a16="http://schemas.microsoft.com/office/drawing/2014/main" id="{C88C84F9-CCE8-48FE-9F47-2640A20D4329}"/>
                </a:ext>
              </a:extLst>
            </p:cNvPr>
            <p:cNvSpPr/>
            <p:nvPr/>
          </p:nvSpPr>
          <p:spPr>
            <a:xfrm>
              <a:off x="3738694" y="570800"/>
              <a:ext cx="5021247" cy="637803"/>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551" y="437262"/>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3810347" y="490328"/>
              <a:ext cx="4571305" cy="1081322"/>
            </a:xfrm>
            <a:prstGeom prst="rect">
              <a:avLst/>
            </a:prstGeom>
            <a:noFill/>
          </p:spPr>
          <p:txBody>
            <a:bodyPr wrap="square" rtlCol="0">
              <a:spAutoFit/>
            </a:bodyPr>
            <a:lstStyle/>
            <a:p>
              <a:pPr lvl="0" algn="just">
                <a:lnSpc>
                  <a:spcPct val="120000"/>
                </a:lnSpc>
                <a:defRPr/>
              </a:pPr>
              <a:r>
                <a:rPr lang="vi-VN" sz="2800" i="1" dirty="0">
                  <a:solidFill>
                    <a:prstClr val="white"/>
                  </a:solidFill>
                  <a:latin typeface="Times New Roman" panose="02020603050405020304" pitchFamily="18" charset="0"/>
                  <a:cs typeface="Times New Roman" panose="02020603050405020304" pitchFamily="18" charset="0"/>
                </a:rPr>
                <a:t>1. Vợ nhặt (Kim Lân) và Vợ chồng A Phủ (Tô Hoài)</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graphicFrame>
        <p:nvGraphicFramePr>
          <p:cNvPr id="4" name="Table 3">
            <a:extLst>
              <a:ext uri="{FF2B5EF4-FFF2-40B4-BE49-F238E27FC236}">
                <a16:creationId xmlns:a16="http://schemas.microsoft.com/office/drawing/2014/main" id="{2B205419-2DF8-4063-8CE6-AA3481BDB3D5}"/>
              </a:ext>
            </a:extLst>
          </p:cNvPr>
          <p:cNvGraphicFramePr>
            <a:graphicFrameLocks noGrp="1"/>
          </p:cNvGraphicFramePr>
          <p:nvPr>
            <p:extLst>
              <p:ext uri="{D42A27DB-BD31-4B8C-83A1-F6EECF244321}">
                <p14:modId xmlns:p14="http://schemas.microsoft.com/office/powerpoint/2010/main" val="3266988544"/>
              </p:ext>
            </p:extLst>
          </p:nvPr>
        </p:nvGraphicFramePr>
        <p:xfrm>
          <a:off x="1946246" y="1403600"/>
          <a:ext cx="9076889" cy="4693920"/>
        </p:xfrm>
        <a:graphic>
          <a:graphicData uri="http://schemas.openxmlformats.org/drawingml/2006/table">
            <a:tbl>
              <a:tblPr firstRow="1" firstCol="1" lastRow="1" lastCol="1" bandRow="1" bandCol="1"/>
              <a:tblGrid>
                <a:gridCol w="1883015">
                  <a:extLst>
                    <a:ext uri="{9D8B030D-6E8A-4147-A177-3AD203B41FA5}">
                      <a16:colId xmlns:a16="http://schemas.microsoft.com/office/drawing/2014/main" val="4086882500"/>
                    </a:ext>
                  </a:extLst>
                </a:gridCol>
                <a:gridCol w="3546045">
                  <a:extLst>
                    <a:ext uri="{9D8B030D-6E8A-4147-A177-3AD203B41FA5}">
                      <a16:colId xmlns:a16="http://schemas.microsoft.com/office/drawing/2014/main" val="295768246"/>
                    </a:ext>
                  </a:extLst>
                </a:gridCol>
                <a:gridCol w="3647829">
                  <a:extLst>
                    <a:ext uri="{9D8B030D-6E8A-4147-A177-3AD203B41FA5}">
                      <a16:colId xmlns:a16="http://schemas.microsoft.com/office/drawing/2014/main" val="3205989904"/>
                    </a:ext>
                  </a:extLst>
                </a:gridCol>
              </a:tblGrid>
              <a:tr h="0">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Times New Roman" panose="02020603050405020304" pitchFamily="18" charset="0"/>
                        </a:rPr>
                        <a:t>Vợ nhặt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Times New Roman" panose="02020603050405020304" pitchFamily="18" charset="0"/>
                        </a:rPr>
                        <a:t>Vợ chồng A Phủ</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683722"/>
                  </a:ext>
                </a:extLst>
              </a:tr>
              <a:tr h="0">
                <a:tc>
                  <a:txBody>
                    <a:bodyPr/>
                    <a:lstStyle/>
                    <a:p>
                      <a:pPr algn="just">
                        <a:spcAft>
                          <a:spcPts val="0"/>
                        </a:spcAft>
                      </a:pPr>
                      <a:r>
                        <a:rPr lang="en-US" sz="2800" b="1" dirty="0" err="1">
                          <a:effectLst/>
                          <a:latin typeface="Times New Roman" panose="02020603050405020304" pitchFamily="18" charset="0"/>
                          <a:ea typeface="Times New Roman" panose="02020603050405020304" pitchFamily="18" charset="0"/>
                        </a:rPr>
                        <a:t>Số</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phận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ngộ</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rPr>
                        <a:t>người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thê</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lao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năm</a:t>
                      </a:r>
                      <a:r>
                        <a:rPr lang="en-US" sz="2800" dirty="0">
                          <a:effectLst/>
                          <a:latin typeface="Times New Roman" panose="02020603050405020304" pitchFamily="18" charset="0"/>
                          <a:ea typeface="Times New Roman" panose="02020603050405020304" pitchFamily="18" charset="0"/>
                        </a:rPr>
                        <a:t> 1945.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phận</a:t>
                      </a:r>
                      <a:r>
                        <a:rPr lang="en-US" sz="2800" dirty="0">
                          <a:effectLst/>
                          <a:latin typeface="Times New Roman" panose="02020603050405020304" pitchFamily="18" charset="0"/>
                          <a:ea typeface="Times New Roman" panose="02020603050405020304" pitchFamily="18" charset="0"/>
                        </a:rPr>
                        <a:t> bi </a:t>
                      </a:r>
                      <a:r>
                        <a:rPr lang="en-US" sz="2800" dirty="0" err="1">
                          <a:effectLst/>
                          <a:latin typeface="Times New Roman" panose="02020603050405020304" pitchFamily="18" charset="0"/>
                          <a:ea typeface="Times New Roman" panose="02020603050405020304" pitchFamily="18" charset="0"/>
                        </a:rPr>
                        <a:t>thảm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bóc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mạng</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852728"/>
                  </a:ext>
                </a:extLst>
              </a:tr>
              <a:tr h="0">
                <a:tc>
                  <a:txBody>
                    <a:bodyPr/>
                    <a:lstStyle/>
                    <a:p>
                      <a:pPr algn="just">
                        <a:spcAft>
                          <a:spcPts val="0"/>
                        </a:spcAft>
                      </a:pPr>
                      <a:r>
                        <a:rPr lang="en-US" sz="2800" b="1">
                          <a:effectLst/>
                          <a:latin typeface="Times New Roman" panose="02020603050405020304" pitchFamily="18" charset="0"/>
                          <a:ea typeface="Times New Roman" panose="02020603050405020304" pitchFamily="18" charset="0"/>
                        </a:rPr>
                        <a:t>Tư tưởng nhân đạo của tác phẩm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Ngợi ca tình người cao đẹp, khát vọng sống và hi vọng vào một tương lai tươi sáng.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Ngợi</a:t>
                      </a:r>
                      <a:r>
                        <a:rPr lang="en-US" sz="2800" dirty="0">
                          <a:effectLst/>
                          <a:latin typeface="Times New Roman" panose="02020603050405020304" pitchFamily="18" charset="0"/>
                          <a:ea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tiềm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đường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mạng</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3627607"/>
                  </a:ext>
                </a:extLst>
              </a:tr>
            </a:tbl>
          </a:graphicData>
        </a:graphic>
      </p:graphicFrame>
    </p:spTree>
    <p:extLst>
      <p:ext uri="{BB962C8B-B14F-4D97-AF65-F5344CB8AC3E}">
        <p14:creationId xmlns:p14="http://schemas.microsoft.com/office/powerpoint/2010/main" val="67477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5815852"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90887" y="2602599"/>
              <a:ext cx="1981640" cy="1506959"/>
            </a:xfrm>
            <a:prstGeom prst="rect">
              <a:avLst/>
            </a:prstGeom>
            <a:noFill/>
          </p:spPr>
          <p:txBody>
            <a:bodyPr wrap="square" rtlCol="0">
              <a:spAutoFit/>
            </a:bodyPr>
            <a:lstStyle/>
            <a:p>
              <a:pPr lvl="0" algn="ctr">
                <a:defRPr/>
              </a:pPr>
              <a:r>
                <a:rPr lang="en-US" sz="2800" dirty="0">
                  <a:solidFill>
                    <a:prstClr val="white"/>
                  </a:solidFill>
                  <a:latin typeface="Times New Roman" panose="02020603050405020304" pitchFamily="18" charset="0"/>
                </a:rPr>
                <a:t>2. </a:t>
              </a:r>
              <a:r>
                <a:rPr lang="en-US" sz="2800" dirty="0" err="1">
                  <a:solidFill>
                    <a:prstClr val="white"/>
                  </a:solidFill>
                  <a:latin typeface="Times New Roman" panose="02020603050405020304" pitchFamily="18" charset="0"/>
                </a:rPr>
                <a:t>Rừng</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xà</a:t>
              </a:r>
              <a:r>
                <a:rPr lang="en-US" sz="2800" dirty="0">
                  <a:solidFill>
                    <a:prstClr val="white"/>
                  </a:solidFill>
                  <a:latin typeface="Times New Roman" panose="02020603050405020304" pitchFamily="18" charset="0"/>
                </a:rPr>
                <a:t> nu </a:t>
              </a:r>
              <a:r>
                <a:rPr lang="en-US" sz="2800" dirty="0" err="1">
                  <a:solidFill>
                    <a:prstClr val="white"/>
                  </a:solidFill>
                  <a:latin typeface="Times New Roman" panose="02020603050405020304" pitchFamily="18" charset="0"/>
                </a:rPr>
                <a:t>của</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Nguyễn</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Trung</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Thành</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Những</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đứa</a:t>
              </a:r>
              <a:r>
                <a:rPr lang="en-US" sz="2800" dirty="0">
                  <a:solidFill>
                    <a:prstClr val="white"/>
                  </a:solidFill>
                  <a:latin typeface="Times New Roman" panose="02020603050405020304" pitchFamily="18" charset="0"/>
                </a:rPr>
                <a:t> con </a:t>
              </a:r>
              <a:r>
                <a:rPr lang="en-US" sz="2800" dirty="0" err="1">
                  <a:solidFill>
                    <a:prstClr val="white"/>
                  </a:solidFill>
                  <a:latin typeface="Times New Roman" panose="02020603050405020304" pitchFamily="18" charset="0"/>
                </a:rPr>
                <a:t>trong</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gia</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đình</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của</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Nguyễn</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Thi</a:t>
              </a:r>
              <a:r>
                <a:rPr lang="en-US" sz="2800" dirty="0">
                  <a:solidFill>
                    <a:prstClr val="white"/>
                  </a:solidFill>
                  <a:latin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225555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896818" y="2561441"/>
            <a:ext cx="5163068" cy="1681999"/>
          </a:xfrm>
          <a:prstGeom prst="rect">
            <a:avLst/>
          </a:prstGeom>
        </p:spPr>
        <p:txBody>
          <a:bodyPr wrap="square">
            <a:spAutoFit/>
            <a:scene3d>
              <a:camera prst="orthographicFront"/>
              <a:lightRig rig="threePt" dir="t"/>
            </a:scene3d>
            <a:sp3d contourW="12700"/>
          </a:bodyPr>
          <a:lstStyle/>
          <a:p>
            <a:pPr lvl="0" algn="just">
              <a:lnSpc>
                <a:spcPct val="120000"/>
              </a:lnSpc>
              <a:defRPr/>
            </a:pP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200" i="1" dirty="0">
                <a:solidFill>
                  <a:prstClr val="black"/>
                </a:solidFill>
                <a:latin typeface="Times New Roman" panose="02020603050405020304" pitchFamily="18" charset="0"/>
                <a:cs typeface="Times New Roman" panose="02020603050405020304" pitchFamily="18" charset="0"/>
              </a:rPr>
              <a:t>a</a:t>
            </a:r>
            <a:r>
              <a:rPr lang="en-US" sz="2200" i="1" dirty="0">
                <a:solidFill>
                  <a:prstClr val="black"/>
                </a:solidFill>
                <a:latin typeface="Times New Roman" panose="02020603050405020304" pitchFamily="18" charset="0"/>
                <a:cs typeface="Times New Roman" panose="02020603050405020304" pitchFamily="18" charset="0"/>
              </a:rPr>
              <a:t>.</a:t>
            </a:r>
            <a:r>
              <a:rPr lang="vi-VN" sz="2200" i="1" dirty="0">
                <a:solidFill>
                  <a:prstClr val="black"/>
                </a:solidFill>
                <a:latin typeface="Times New Roman" panose="02020603050405020304" pitchFamily="18" charset="0"/>
                <a:cs typeface="Times New Roman" panose="02020603050405020304" pitchFamily="18" charset="0"/>
              </a:rPr>
              <a:t> Chủ nghĩa anh hùng cách mạng trước tiên thể hiện ở nhân vật mang phẩm chất anh hùng, bất khuất, đau thương để chiến đấu lại kẻ thù xâm lược</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1767283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1000"/>
                                        <p:tgtEl>
                                          <p:spTgt spid="100"/>
                                        </p:tgtEl>
                                      </p:cBhvr>
                                    </p:animEffect>
                                    <p:anim calcmode="lin" valueType="num">
                                      <p:cBhvr>
                                        <p:cTn id="15" dur="1000" fill="hold"/>
                                        <p:tgtEl>
                                          <p:spTgt spid="100"/>
                                        </p:tgtEl>
                                        <p:attrNameLst>
                                          <p:attrName>ppt_x</p:attrName>
                                        </p:attrNameLst>
                                      </p:cBhvr>
                                      <p:tavLst>
                                        <p:tav tm="0">
                                          <p:val>
                                            <p:strVal val="#ppt_x"/>
                                          </p:val>
                                        </p:tav>
                                        <p:tav tm="100000">
                                          <p:val>
                                            <p:strVal val="#ppt_x"/>
                                          </p:val>
                                        </p:tav>
                                      </p:tavLst>
                                    </p:anim>
                                    <p:anim calcmode="lin" valueType="num">
                                      <p:cBhvr>
                                        <p:cTn id="16" dur="1000" fill="hold"/>
                                        <p:tgtEl>
                                          <p:spTgt spid="10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left)">
                                      <p:cBhvr>
                                        <p:cTn id="2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83637"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729603" y="4549997"/>
            <a:ext cx="3082667" cy="1938992"/>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Đều là những con người sinh ra từ truyền thống bất khuất của gia đình, của quê hương, dân 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626945"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0610" y="153636"/>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992623" y="570539"/>
            <a:ext cx="1583161"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So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sánh</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7779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0"/>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03165" y="-542505"/>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29889"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675855" y="4549997"/>
            <a:ext cx="3554113" cy="1938992"/>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Tnú là người con của Xô- man, nơi từng người dân đều theo cách mạng, bảo vệ cán bộ, nơi có truyền thống đánh giặc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573197"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49132" y="1737995"/>
            <a:ext cx="3082665" cy="3785652"/>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Chiến và Việt sinh ra trong gia đình có truyền thống yêu nước, căm thù giặc: cha là cán bộ cách mạng, má là người phụ nữ Nam Bộ kiên cường trong đấu tranh, hai con tiếp nối lí tưởng của cha mẹ</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0610" y="153636"/>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992623" y="570539"/>
            <a:ext cx="1583161"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So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sánh</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9102549" y="956171"/>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0" name="文本框 31">
            <a:extLst>
              <a:ext uri="{FF2B5EF4-FFF2-40B4-BE49-F238E27FC236}">
                <a16:creationId xmlns:a16="http://schemas.microsoft.com/office/drawing/2014/main" id="{BF0C4F02-BA68-4704-9CEB-B4812EB833B9}"/>
              </a:ext>
            </a:extLst>
          </p:cNvPr>
          <p:cNvSpPr txBox="1"/>
          <p:nvPr/>
        </p:nvSpPr>
        <p:spPr>
          <a:xfrm>
            <a:off x="7191531" y="4125069"/>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03</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8D5248B4-B4EE-47E6-A0E0-0538CB78B170}"/>
              </a:ext>
            </a:extLst>
          </p:cNvPr>
          <p:cNvPicPr>
            <a:picLocks noChangeAspect="1"/>
          </p:cNvPicPr>
          <p:nvPr/>
        </p:nvPicPr>
        <p:blipFill>
          <a:blip r:embed="rId7"/>
          <a:stretch>
            <a:fillRect/>
          </a:stretch>
        </p:blipFill>
        <p:spPr>
          <a:xfrm>
            <a:off x="900301" y="1356971"/>
            <a:ext cx="2533985" cy="1543050"/>
          </a:xfrm>
          <a:prstGeom prst="rect">
            <a:avLst/>
          </a:prstGeom>
        </p:spPr>
      </p:pic>
      <p:pic>
        <p:nvPicPr>
          <p:cNvPr id="4" name="Picture 3">
            <a:extLst>
              <a:ext uri="{FF2B5EF4-FFF2-40B4-BE49-F238E27FC236}">
                <a16:creationId xmlns:a16="http://schemas.microsoft.com/office/drawing/2014/main" id="{9E59EF93-48B5-466B-B29E-C0D8C4459A4A}"/>
              </a:ext>
            </a:extLst>
          </p:cNvPr>
          <p:cNvPicPr>
            <a:picLocks noChangeAspect="1"/>
          </p:cNvPicPr>
          <p:nvPr/>
        </p:nvPicPr>
        <p:blipFill>
          <a:blip r:embed="rId8"/>
          <a:stretch>
            <a:fillRect/>
          </a:stretch>
        </p:blipFill>
        <p:spPr>
          <a:xfrm>
            <a:off x="5524363" y="4110800"/>
            <a:ext cx="2429750" cy="1938992"/>
          </a:xfrm>
          <a:prstGeom prst="rect">
            <a:avLst/>
          </a:prstGeom>
        </p:spPr>
      </p:pic>
    </p:spTree>
    <p:extLst>
      <p:ext uri="{BB962C8B-B14F-4D97-AF65-F5344CB8AC3E}">
        <p14:creationId xmlns:p14="http://schemas.microsoft.com/office/powerpoint/2010/main" val="23841308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03165" y="-542505"/>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83637"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729603" y="4549997"/>
            <a:ext cx="3082667" cy="1938992"/>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Đều là những con người sinh ra từ truyền thống bất khuất của gia đình, của quê hương, dân 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626945"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49132" y="1737995"/>
            <a:ext cx="3082665" cy="1938992"/>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Họ chịu nhiều đau thương, mất mát do kẻ thù gây ra, tiêu biểu cho đau thương mất mát của cả dân 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0610" y="153636"/>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992623" y="570539"/>
            <a:ext cx="1583161"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So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sánh</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9102549" y="956171"/>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38600214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1206</Words>
  <Application>Microsoft Office PowerPoint</Application>
  <PresentationFormat>Widescreen</PresentationFormat>
  <Paragraphs>113</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等线</vt:lpstr>
      <vt:lpstr>等线 Light</vt:lpstr>
      <vt:lpstr>Arial</vt:lpstr>
      <vt:lpstr>Calibri</vt:lpstr>
      <vt:lpstr>Times New Roman</vt:lpstr>
      <vt:lpstr>包图简圆体</vt:lpstr>
      <vt:lpstr>字魂27号-布丁体</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47</cp:revision>
  <dcterms:created xsi:type="dcterms:W3CDTF">2021-12-01T08:57:37Z</dcterms:created>
  <dcterms:modified xsi:type="dcterms:W3CDTF">2022-04-17T22:12:36Z</dcterms:modified>
</cp:coreProperties>
</file>